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/>
    <p:restoredTop sz="94658"/>
  </p:normalViewPr>
  <p:slideViewPr>
    <p:cSldViewPr snapToGrid="0" showGuides="1">
      <p:cViewPr varScale="1">
        <p:scale>
          <a:sx n="117" d="100"/>
          <a:sy n="117" d="100"/>
        </p:scale>
        <p:origin x="120" y="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251DE-E0BB-164B-899B-60F235F5D3E7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8F305-08E5-BF45-8C83-4E5E3AD4C9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225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762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5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83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648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81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97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76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53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46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04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DCA32-66E6-9546-8298-0A461287AF06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0485EE-81C7-9D4A-A916-E401EAC02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260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908CCD0-DFEF-D3D2-CC69-A759BF0D23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881966"/>
            <a:ext cx="9144000" cy="26153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E89658D3-A267-EF36-F93B-A571377539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4860290" cy="356462"/>
          </a:xfrm>
          <a:custGeom>
            <a:avLst/>
            <a:gdLst/>
            <a:ahLst/>
            <a:cxnLst/>
            <a:rect l="l" t="t" r="r" b="b"/>
            <a:pathLst>
              <a:path w="4860290" h="720090">
                <a:moveTo>
                  <a:pt x="4859997" y="0"/>
                </a:moveTo>
                <a:lnTo>
                  <a:pt x="0" y="0"/>
                </a:lnTo>
                <a:lnTo>
                  <a:pt x="0" y="720001"/>
                </a:lnTo>
                <a:lnTo>
                  <a:pt x="4148315" y="720001"/>
                </a:lnTo>
                <a:lnTo>
                  <a:pt x="4186572" y="715890"/>
                </a:lnTo>
                <a:lnTo>
                  <a:pt x="4222692" y="703916"/>
                </a:lnTo>
                <a:lnTo>
                  <a:pt x="4255489" y="684618"/>
                </a:lnTo>
                <a:lnTo>
                  <a:pt x="4283773" y="658533"/>
                </a:lnTo>
                <a:lnTo>
                  <a:pt x="4859997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b="1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pic>
        <p:nvPicPr>
          <p:cNvPr id="6" name="図 5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2A2F20FC-BAF4-0773-38A3-707D8A2F8C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8349" y="6474"/>
            <a:ext cx="1172352" cy="43767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786EA6F-F447-ABB2-39F5-1F0524B0B72E}"/>
              </a:ext>
            </a:extLst>
          </p:cNvPr>
          <p:cNvSpPr txBox="1">
            <a:spLocks/>
          </p:cNvSpPr>
          <p:nvPr/>
        </p:nvSpPr>
        <p:spPr>
          <a:xfrm>
            <a:off x="152699" y="71822"/>
            <a:ext cx="496658" cy="2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0</a:t>
            </a:r>
            <a:r>
              <a:rPr lang="en-US" altLang="ja-JP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1</a:t>
            </a:r>
            <a:r>
              <a:rPr lang="en-US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.</a:t>
            </a:r>
          </a:p>
        </p:txBody>
      </p:sp>
      <p:sp>
        <p:nvSpPr>
          <p:cNvPr id="8" name="スライド番号プレースホルダー 21">
            <a:extLst>
              <a:ext uri="{FF2B5EF4-FFF2-40B4-BE49-F238E27FC236}">
                <a16:creationId xmlns:a16="http://schemas.microsoft.com/office/drawing/2014/main" id="{4FFF1DAE-9EBC-5384-3103-32C6091C21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>
          <a:xfrm>
            <a:off x="6903301" y="4881966"/>
            <a:ext cx="2057400" cy="273844"/>
          </a:xfrm>
        </p:spPr>
        <p:txBody>
          <a:bodyPr/>
          <a:lstStyle/>
          <a:p>
            <a:fld id="{DDF60CCE-9853-EC44-8E4A-2249313B91DA}" type="slidenum">
              <a:rPr kumimoji="1" lang="ja-JP" altLang="en-US" b="1" smtClean="0">
                <a:latin typeface="Yu Gothic" panose="020B0400000000000000" pitchFamily="34" charset="-128"/>
                <a:ea typeface="Yu Gothic" panose="020B0400000000000000" pitchFamily="34" charset="-128"/>
              </a:rPr>
              <a:t>1</a:t>
            </a:fld>
            <a:endParaRPr kumimoji="1" lang="ja-JP" altLang="en-US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03F97-1913-78A5-4CE4-A3A0980AB8E8}"/>
              </a:ext>
            </a:extLst>
          </p:cNvPr>
          <p:cNvSpPr txBox="1"/>
          <p:nvPr/>
        </p:nvSpPr>
        <p:spPr>
          <a:xfrm>
            <a:off x="480445" y="50842"/>
            <a:ext cx="3613790" cy="3034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b="1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交流拠点施設</a:t>
            </a:r>
            <a:endParaRPr lang="en-US" sz="1600" b="1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12CA1DC9-E88B-4E10-9B43-1554C7287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63024"/>
              </p:ext>
            </p:extLst>
          </p:nvPr>
        </p:nvGraphicFramePr>
        <p:xfrm>
          <a:off x="273009" y="2430164"/>
          <a:ext cx="8506923" cy="12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323">
                  <a:extLst>
                    <a:ext uri="{9D8B030D-6E8A-4147-A177-3AD203B41FA5}">
                      <a16:colId xmlns:a16="http://schemas.microsoft.com/office/drawing/2014/main" val="4144917312"/>
                    </a:ext>
                  </a:extLst>
                </a:gridCol>
                <a:gridCol w="7721600">
                  <a:extLst>
                    <a:ext uri="{9D8B030D-6E8A-4147-A177-3AD203B41FA5}">
                      <a16:colId xmlns:a16="http://schemas.microsoft.com/office/drawing/2014/main" val="2991735175"/>
                    </a:ext>
                  </a:extLst>
                </a:gridCol>
              </a:tblGrid>
              <a:tr h="10926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strike="noStrik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事業概要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</a:rPr>
                        <a:t>「事業の概要」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を記入してください。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（記載例）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新入社員の単身者用として整備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○名が入居可能なシェアハウスとして整備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外国人労働者の雇用を・・・、交流できる共有スペースの機能を備えた～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寮監も滞在できる～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661635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D00A1559-2797-41F9-98E1-E25D8127D1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90772"/>
              </p:ext>
            </p:extLst>
          </p:nvPr>
        </p:nvGraphicFramePr>
        <p:xfrm>
          <a:off x="273010" y="540711"/>
          <a:ext cx="4028659" cy="1832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461">
                  <a:extLst>
                    <a:ext uri="{9D8B030D-6E8A-4147-A177-3AD203B41FA5}">
                      <a16:colId xmlns:a16="http://schemas.microsoft.com/office/drawing/2014/main" val="2776354826"/>
                    </a:ext>
                  </a:extLst>
                </a:gridCol>
                <a:gridCol w="3251198">
                  <a:extLst>
                    <a:ext uri="{9D8B030D-6E8A-4147-A177-3AD203B41FA5}">
                      <a16:colId xmlns:a16="http://schemas.microsoft.com/office/drawing/2014/main" val="240280096"/>
                    </a:ext>
                  </a:extLst>
                </a:gridCol>
              </a:tblGrid>
              <a:tr h="5686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団体名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619653"/>
                  </a:ext>
                </a:extLst>
              </a:tr>
              <a:tr h="5825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代表者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7497281"/>
                  </a:ext>
                </a:extLst>
              </a:tr>
              <a:tr h="6640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担当者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担当者所属部署：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担当者名：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連絡先：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メール：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3413395"/>
                  </a:ext>
                </a:extLst>
              </a:tr>
            </a:tbl>
          </a:graphicData>
        </a:graphic>
      </p:graphicFrame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C37BBDC0-17CB-4369-ADF8-C1524EC05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299160"/>
              </p:ext>
            </p:extLst>
          </p:nvPr>
        </p:nvGraphicFramePr>
        <p:xfrm>
          <a:off x="4546924" y="520516"/>
          <a:ext cx="4233009" cy="1860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897">
                  <a:extLst>
                    <a:ext uri="{9D8B030D-6E8A-4147-A177-3AD203B41FA5}">
                      <a16:colId xmlns:a16="http://schemas.microsoft.com/office/drawing/2014/main" val="2776354826"/>
                    </a:ext>
                  </a:extLst>
                </a:gridCol>
                <a:gridCol w="3416112">
                  <a:extLst>
                    <a:ext uri="{9D8B030D-6E8A-4147-A177-3AD203B41FA5}">
                      <a16:colId xmlns:a16="http://schemas.microsoft.com/office/drawing/2014/main" val="240280096"/>
                    </a:ext>
                  </a:extLst>
                </a:gridCol>
              </a:tblGrid>
              <a:tr h="2647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工事予定額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○○円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619653"/>
                  </a:ext>
                </a:extLst>
              </a:tr>
              <a:tr h="15883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経費内訳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費用をみて、どんな取組に係る費用であるのか、わかるように示してください。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（記載例）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台所：○○円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浴室：○○円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外壁：○○円</a:t>
                      </a:r>
                      <a:endParaRPr lang="en-US" altLang="ja-JP" sz="10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屋根葺き替え：</a:t>
                      </a:r>
                      <a:r>
                        <a:rPr lang="ja-JP" altLang="en-US" sz="1000" dirty="0">
                          <a:latin typeface="+mn-ea"/>
                          <a:ea typeface="+mn-ea"/>
                        </a:rPr>
                        <a:t>○○円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000" b="1" dirty="0">
                          <a:solidFill>
                            <a:schemeClr val="accent6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00" b="1" dirty="0">
                          <a:solidFill>
                            <a:schemeClr val="accent6"/>
                          </a:solidFill>
                          <a:latin typeface="+mn-ea"/>
                          <a:ea typeface="+mn-ea"/>
                        </a:rPr>
                        <a:t>注意：外構工事などは対象外となります。</a:t>
                      </a:r>
                      <a:endParaRPr kumimoji="1" lang="en-US" altLang="ja-JP" sz="1000" b="1" dirty="0">
                        <a:solidFill>
                          <a:schemeClr val="accent6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7497281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10234A1F-EA94-4516-94DE-D5A766A94B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864759"/>
              </p:ext>
            </p:extLst>
          </p:nvPr>
        </p:nvGraphicFramePr>
        <p:xfrm>
          <a:off x="273010" y="3795536"/>
          <a:ext cx="8506923" cy="1045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323">
                  <a:extLst>
                    <a:ext uri="{9D8B030D-6E8A-4147-A177-3AD203B41FA5}">
                      <a16:colId xmlns:a16="http://schemas.microsoft.com/office/drawing/2014/main" val="4144917312"/>
                    </a:ext>
                  </a:extLst>
                </a:gridCol>
                <a:gridCol w="7721600">
                  <a:extLst>
                    <a:ext uri="{9D8B030D-6E8A-4147-A177-3AD203B41FA5}">
                      <a16:colId xmlns:a16="http://schemas.microsoft.com/office/drawing/2014/main" val="2991735175"/>
                    </a:ext>
                  </a:extLst>
                </a:gridCol>
              </a:tblGrid>
              <a:tr h="10456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strike="noStrik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事業スケジュール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（記入例）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○月：賃貸借契約　○月：地域住民へのあいさつ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○月：改修工事着工　○月：改修工事完了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○月：供用開始　○月：入寮（予定）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661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59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01_ニュースリリース">
      <a:dk1>
        <a:srgbClr val="5E5E5E"/>
      </a:dk1>
      <a:lt1>
        <a:srgbClr val="FFFFFF"/>
      </a:lt1>
      <a:dk2>
        <a:srgbClr val="403E40"/>
      </a:dk2>
      <a:lt2>
        <a:srgbClr val="CACCCC"/>
      </a:lt2>
      <a:accent1>
        <a:srgbClr val="80B933"/>
      </a:accent1>
      <a:accent2>
        <a:srgbClr val="A0CB67"/>
      </a:accent2>
      <a:accent3>
        <a:srgbClr val="BFDB99"/>
      </a:accent3>
      <a:accent4>
        <a:srgbClr val="D8E9C2"/>
      </a:accent4>
      <a:accent5>
        <a:srgbClr val="E5F1D5"/>
      </a:accent5>
      <a:accent6>
        <a:srgbClr val="DC9A55"/>
      </a:accent6>
      <a:hlink>
        <a:srgbClr val="000000"/>
      </a:hlink>
      <a:folHlink>
        <a:srgbClr val="000000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164</Words>
  <Application>Microsoft Office PowerPoint</Application>
  <PresentationFormat>画面に合わせる (16:9)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游ゴシック</vt:lpstr>
      <vt:lpstr>游ゴシック</vt:lpstr>
      <vt:lpstr>Yu Gothic Medium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KIOKU</dc:creator>
  <cp:lastModifiedBy>上野　晋作</cp:lastModifiedBy>
  <cp:revision>16</cp:revision>
  <dcterms:created xsi:type="dcterms:W3CDTF">2026-03-24T09:41:47Z</dcterms:created>
  <dcterms:modified xsi:type="dcterms:W3CDTF">2026-03-31T21:51:55Z</dcterms:modified>
</cp:coreProperties>
</file>